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0"/>
  </p:notesMasterIdLst>
  <p:handoutMasterIdLst>
    <p:handoutMasterId r:id="rId21"/>
  </p:handoutMasterIdLst>
  <p:sldIdLst>
    <p:sldId id="1487" r:id="rId5"/>
    <p:sldId id="1573" r:id="rId6"/>
    <p:sldId id="1551" r:id="rId7"/>
    <p:sldId id="1559" r:id="rId8"/>
    <p:sldId id="1566" r:id="rId9"/>
    <p:sldId id="1570" r:id="rId10"/>
    <p:sldId id="1572" r:id="rId11"/>
    <p:sldId id="1567" r:id="rId12"/>
    <p:sldId id="1568" r:id="rId13"/>
    <p:sldId id="1569" r:id="rId14"/>
    <p:sldId id="1554" r:id="rId15"/>
    <p:sldId id="1550" r:id="rId16"/>
    <p:sldId id="1549" r:id="rId17"/>
    <p:sldId id="1522" r:id="rId18"/>
    <p:sldId id="1523" r:id="rId19"/>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73"/>
          </p14:sldIdLst>
        </p14:section>
        <p14:section name="Content" id="{160A1EF9-8FB4-4F21-AF88-D4BF3CB3B912}">
          <p14:sldIdLst>
            <p14:sldId id="1551"/>
            <p14:sldId id="1559"/>
            <p14:sldId id="1566"/>
            <p14:sldId id="1570"/>
            <p14:sldId id="1572"/>
            <p14:sldId id="1567"/>
            <p14:sldId id="1568"/>
            <p14:sldId id="1569"/>
            <p14:sldId id="1554"/>
          </p14:sldIdLst>
        </p14:section>
        <p14:section name="Closing" id="{D4E3B1CF-DD2E-4D6E-961F-E6ECD190E64E}">
          <p14:sldIdLst>
            <p14:sldId id="1550"/>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85" autoAdjust="0"/>
  </p:normalViewPr>
  <p:slideViewPr>
    <p:cSldViewPr snapToGrid="0">
      <p:cViewPr varScale="1">
        <p:scale>
          <a:sx n="85" d="100"/>
          <a:sy n="85" d="100"/>
        </p:scale>
        <p:origin x="60"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ohmyz.sh/" TargetMode="External"/><Relationship Id="rId5" Type="http://schemas.openxmlformats.org/officeDocument/2006/relationships/hyperlink" Target="http://cmder.net/" TargetMode="External"/><Relationship Id="rId4" Type="http://schemas.openxmlformats.org/officeDocument/2006/relationships/hyperlink" Target="https://www.getpostman.com/docs/introduc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14204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hlinkClick r:id="rId3"/>
              </a:rPr>
              <a:t>Yeoman</a:t>
            </a:r>
            <a:r>
              <a:rPr lang="en-US" sz="900" b="0" i="0" kern="1200">
                <a:solidFill>
                  <a:schemeClr val="tx1"/>
                </a:solidFill>
                <a:effectLst/>
                <a:latin typeface="Segoe UI Light" pitchFamily="34" charset="0"/>
                <a:ea typeface="+mn-ea"/>
                <a:cs typeface="+mn-cs"/>
              </a:rPr>
              <a:t> helps you kick-start new projects, and prescribes best practices and tools to help you stay productive. SharePoint client-side development tools include a Yeoman generator for creating new web parts. The generator provides common build tools, common boilerplate code, and a common playground web site to host web parts for testing.</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Yeoman and gulp:</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yo</a:t>
            </a:r>
            <a:r>
              <a:rPr lang="en-US" sz="900" kern="1200">
                <a:solidFill>
                  <a:schemeClr val="tx1"/>
                </a:solidFill>
                <a:effectLst/>
                <a:latin typeface="Segoe UI Light" pitchFamily="34" charset="0"/>
                <a:ea typeface="+mn-ea"/>
                <a:cs typeface="+mn-cs"/>
              </a:rPr>
              <a:t> gulp</a:t>
            </a:r>
            <a:endParaRPr lang="en-US"/>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0402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Yeoman SharePoint web part generator helps you quickly create a SharePoint client-side solution project with the right toolchain and project structure.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Enter the following command to install the Yeoman SharePoint generator:</a:t>
            </a:r>
          </a:p>
          <a:p>
            <a:endParaRPr lang="en-US" sz="900" b="0" i="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npm</a:t>
            </a:r>
            <a:r>
              <a:rPr lang="en-US" sz="900" kern="1200">
                <a:solidFill>
                  <a:schemeClr val="tx1"/>
                </a:solidFill>
                <a:effectLst/>
                <a:latin typeface="Segoe UI Light" pitchFamily="34" charset="0"/>
                <a:ea typeface="+mn-ea"/>
                <a:cs typeface="+mn-cs"/>
              </a:rPr>
              <a:t> </a:t>
            </a:r>
            <a:r>
              <a:rPr lang="en-US" sz="900" kern="1200" err="1">
                <a:solidFill>
                  <a:schemeClr val="tx1"/>
                </a:solidFill>
                <a:effectLst/>
                <a:latin typeface="Segoe UI Light" pitchFamily="34" charset="0"/>
                <a:ea typeface="+mn-ea"/>
                <a:cs typeface="+mn-cs"/>
              </a:rPr>
              <a:t>i</a:t>
            </a:r>
            <a:r>
              <a:rPr lang="en-US" sz="900" kern="1200">
                <a:solidFill>
                  <a:schemeClr val="tx1"/>
                </a:solidFill>
                <a:effectLst/>
                <a:latin typeface="Segoe UI Light" pitchFamily="34" charset="0"/>
                <a:ea typeface="+mn-ea"/>
                <a:cs typeface="+mn-cs"/>
              </a:rPr>
              <a:t> -g @</a:t>
            </a:r>
            <a:r>
              <a:rPr lang="en-US" sz="900" kern="1200" err="1">
                <a:solidFill>
                  <a:schemeClr val="tx1"/>
                </a:solidFill>
                <a:effectLst/>
                <a:latin typeface="Segoe UI Light" pitchFamily="34" charset="0"/>
                <a:ea typeface="+mn-ea"/>
                <a:cs typeface="+mn-cs"/>
              </a:rPr>
              <a:t>microsoft</a:t>
            </a:r>
            <a:r>
              <a:rPr lang="en-US" sz="900" kern="1200">
                <a:solidFill>
                  <a:schemeClr val="tx1"/>
                </a:solidFill>
                <a:effectLst/>
                <a:latin typeface="Segoe UI Light" pitchFamily="34" charset="0"/>
                <a:ea typeface="+mn-ea"/>
                <a:cs typeface="+mn-cs"/>
              </a:rPr>
              <a:t>/generator-</a:t>
            </a:r>
            <a:r>
              <a:rPr lang="en-US" sz="900" kern="1200" err="1">
                <a:solidFill>
                  <a:schemeClr val="tx1"/>
                </a:solidFill>
                <a:effectLst/>
                <a:latin typeface="Segoe UI Light" pitchFamily="34" charset="0"/>
                <a:ea typeface="+mn-ea"/>
                <a:cs typeface="+mn-cs"/>
              </a:rPr>
              <a:t>sharepoint</a:t>
            </a:r>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49576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Here are some tools that might come in handy as well:</a:t>
            </a:r>
          </a:p>
          <a:p>
            <a:r>
              <a:rPr lang="en-US" sz="900" b="0" i="0" u="none" strike="noStrike" kern="1200">
                <a:solidFill>
                  <a:schemeClr val="tx1"/>
                </a:solidFill>
                <a:effectLst/>
                <a:latin typeface="Segoe UI Light" pitchFamily="34" charset="0"/>
                <a:ea typeface="+mn-ea"/>
                <a:cs typeface="+mn-cs"/>
                <a:hlinkClick r:id="rId3"/>
              </a:rPr>
              <a:t>Fiddler</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4"/>
              </a:rPr>
              <a:t>Postman plugin for Chrome</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5"/>
              </a:rPr>
              <a:t>Cmder</a:t>
            </a:r>
            <a:r>
              <a:rPr lang="en-US" sz="900" b="0" i="0" u="none" strike="noStrike" kern="1200">
                <a:solidFill>
                  <a:schemeClr val="tx1"/>
                </a:solidFill>
                <a:effectLst/>
                <a:latin typeface="Segoe UI Light" pitchFamily="34" charset="0"/>
                <a:ea typeface="+mn-ea"/>
                <a:cs typeface="+mn-cs"/>
                <a:hlinkClick r:id="rId5"/>
              </a:rPr>
              <a:t> for Windows</a:t>
            </a:r>
            <a:endParaRPr lang="en-US" sz="900" b="0" i="0"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hlinkClick r:id="rId6"/>
              </a:rPr>
              <a:t>Oh My </a:t>
            </a:r>
            <a:r>
              <a:rPr lang="en-US" sz="900" b="0" i="0" u="none" strike="noStrike" kern="1200" err="1">
                <a:solidFill>
                  <a:schemeClr val="tx1"/>
                </a:solidFill>
                <a:effectLst/>
                <a:latin typeface="Segoe UI Light" pitchFamily="34" charset="0"/>
                <a:ea typeface="+mn-ea"/>
                <a:cs typeface="+mn-cs"/>
                <a:hlinkClick r:id="rId6"/>
              </a:rPr>
              <a:t>Zsh</a:t>
            </a:r>
            <a:r>
              <a:rPr lang="en-US" sz="900" b="0" i="0" u="none" strike="noStrike" kern="1200">
                <a:solidFill>
                  <a:schemeClr val="tx1"/>
                </a:solidFill>
                <a:effectLst/>
                <a:latin typeface="Segoe UI Light" pitchFamily="34" charset="0"/>
                <a:ea typeface="+mn-ea"/>
                <a:cs typeface="+mn-cs"/>
                <a:hlinkClick r:id="rId6"/>
              </a:rPr>
              <a:t> for Mac</a:t>
            </a:r>
            <a:endParaRPr lang="en-US" sz="900" b="0" i="0" kern="1200">
              <a:solidFill>
                <a:schemeClr val="tx1"/>
              </a:solidFill>
              <a:effectLst/>
              <a:latin typeface="Segoe UI Light" pitchFamily="34" charset="0"/>
              <a:ea typeface="+mn-ea"/>
              <a:cs typeface="+mn-cs"/>
            </a:endParaRPr>
          </a:p>
          <a:p>
            <a:r>
              <a:rPr lang="en-US" sz="900" b="0" i="0" u="none" strike="noStrike" kern="1200" err="1">
                <a:solidFill>
                  <a:schemeClr val="tx1"/>
                </a:solidFill>
                <a:effectLst/>
                <a:latin typeface="Segoe UI Light" pitchFamily="34" charset="0"/>
                <a:ea typeface="+mn-ea"/>
                <a:cs typeface="+mn-cs"/>
                <a:hlinkClick r:id="rId7"/>
              </a:rPr>
              <a:t>Git</a:t>
            </a:r>
            <a:r>
              <a:rPr lang="en-US" sz="900" b="0" i="0" u="none" strike="noStrike" kern="1200">
                <a:solidFill>
                  <a:schemeClr val="tx1"/>
                </a:solidFill>
                <a:effectLst/>
                <a:latin typeface="Segoe UI Light" pitchFamily="34" charset="0"/>
                <a:ea typeface="+mn-ea"/>
                <a:cs typeface="+mn-cs"/>
                <a:hlinkClick r:id="rId7"/>
              </a:rPr>
              <a:t> source control tools</a:t>
            </a:r>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8250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3 – review dev </a:t>
            </a:r>
            <a:r>
              <a:rPr lang="en-US"/>
              <a:t>env</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2335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18046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14</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15</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telerik.com/fiddler" TargetMode="External"/><Relationship Id="rId7" Type="http://schemas.openxmlformats.org/officeDocument/2006/relationships/hyperlink" Target="https://git-scm.com/" TargetMode="External"/><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ohmyz.sh/" TargetMode="External"/><Relationship Id="rId11" Type="http://schemas.openxmlformats.org/officeDocument/2006/relationships/image" Target="../media/image24.jpeg"/><Relationship Id="rId5" Type="http://schemas.openxmlformats.org/officeDocument/2006/relationships/hyperlink" Target="http://cmder.net/" TargetMode="External"/><Relationship Id="rId10" Type="http://schemas.openxmlformats.org/officeDocument/2006/relationships/image" Target="../media/image23.png"/><Relationship Id="rId4" Type="http://schemas.openxmlformats.org/officeDocument/2006/relationships/hyperlink" Target="https://www.getpostman.com/docs/introduction"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brew.sh/" TargetMode="External"/><Relationship Id="rId2" Type="http://schemas.openxmlformats.org/officeDocument/2006/relationships/hyperlink" Target="https://nodejs.org/en/"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sublimetext.com/" TargetMode="External"/><Relationship Id="rId7" Type="http://schemas.openxmlformats.org/officeDocument/2006/relationships/image" Target="../media/image16.png"/><Relationship Id="rId2" Type="http://schemas.openxmlformats.org/officeDocument/2006/relationships/hyperlink" Target="https://code.visualstudio.com/"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hyperlink" Target="https://www.jetbrains.com/webstorm" TargetMode="External"/><Relationship Id="rId4" Type="http://schemas.openxmlformats.org/officeDocument/2006/relationships/hyperlink" Target="https://atom.io/"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yeoman.io/"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development environments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a:solidFill>
                  <a:schemeClr val="tx1"/>
                </a:solidFill>
                <a:latin typeface="Segoe UI Light" pitchFamily="34" charset="0"/>
                <a:hlinkClick r:id="rId3"/>
              </a:rPr>
              <a:t>Fiddler</a:t>
            </a:r>
            <a:endParaRPr lang="en-US">
              <a:solidFill>
                <a:schemeClr val="tx1"/>
              </a:solidFill>
              <a:latin typeface="Segoe UI Light" pitchFamily="34" charset="0"/>
            </a:endParaRPr>
          </a:p>
          <a:p>
            <a:r>
              <a:rPr lang="en-US">
                <a:solidFill>
                  <a:schemeClr val="tx1"/>
                </a:solidFill>
                <a:latin typeface="Segoe UI Light" pitchFamily="34" charset="0"/>
                <a:hlinkClick r:id="rId4"/>
              </a:rPr>
              <a:t>Postman plugin for Chrome</a:t>
            </a:r>
            <a:endParaRPr lang="en-US">
              <a:solidFill>
                <a:schemeClr val="tx1"/>
              </a:solidFill>
              <a:latin typeface="Segoe UI Light" pitchFamily="34" charset="0"/>
            </a:endParaRPr>
          </a:p>
          <a:p>
            <a:r>
              <a:rPr lang="en-US" err="1">
                <a:solidFill>
                  <a:schemeClr val="tx1"/>
                </a:solidFill>
                <a:latin typeface="Segoe UI Light" pitchFamily="34" charset="0"/>
                <a:hlinkClick r:id="rId5"/>
              </a:rPr>
              <a:t>Cmder</a:t>
            </a:r>
            <a:r>
              <a:rPr lang="en-US">
                <a:solidFill>
                  <a:schemeClr val="tx1"/>
                </a:solidFill>
                <a:latin typeface="Segoe UI Light" pitchFamily="34" charset="0"/>
                <a:hlinkClick r:id="rId5"/>
              </a:rPr>
              <a:t> for Windows</a:t>
            </a:r>
            <a:endParaRPr lang="en-US">
              <a:solidFill>
                <a:schemeClr val="tx1"/>
              </a:solidFill>
              <a:latin typeface="Segoe UI Light" pitchFamily="34" charset="0"/>
            </a:endParaRPr>
          </a:p>
          <a:p>
            <a:r>
              <a:rPr lang="en-US">
                <a:solidFill>
                  <a:schemeClr val="tx1"/>
                </a:solidFill>
                <a:latin typeface="Segoe UI Light" pitchFamily="34" charset="0"/>
                <a:hlinkClick r:id="rId6"/>
              </a:rPr>
              <a:t>Oh My </a:t>
            </a:r>
            <a:r>
              <a:rPr lang="en-US" err="1">
                <a:solidFill>
                  <a:schemeClr val="tx1"/>
                </a:solidFill>
                <a:latin typeface="Segoe UI Light" pitchFamily="34" charset="0"/>
                <a:hlinkClick r:id="rId6"/>
              </a:rPr>
              <a:t>Zsh</a:t>
            </a:r>
            <a:r>
              <a:rPr lang="en-US">
                <a:solidFill>
                  <a:schemeClr val="tx1"/>
                </a:solidFill>
                <a:latin typeface="Segoe UI Light" pitchFamily="34" charset="0"/>
                <a:hlinkClick r:id="rId6"/>
              </a:rPr>
              <a:t> for Mac</a:t>
            </a:r>
            <a:endParaRPr lang="en-US">
              <a:solidFill>
                <a:schemeClr val="tx1"/>
              </a:solidFill>
              <a:latin typeface="Segoe UI Light" pitchFamily="34" charset="0"/>
            </a:endParaRPr>
          </a:p>
          <a:p>
            <a:r>
              <a:rPr lang="en-US" err="1">
                <a:solidFill>
                  <a:schemeClr val="tx1"/>
                </a:solidFill>
                <a:latin typeface="Segoe UI Light" pitchFamily="34" charset="0"/>
                <a:hlinkClick r:id="rId7"/>
              </a:rPr>
              <a:t>Git</a:t>
            </a:r>
            <a:r>
              <a:rPr lang="en-US">
                <a:solidFill>
                  <a:schemeClr val="tx1"/>
                </a:solidFill>
                <a:latin typeface="Segoe UI Light" pitchFamily="34" charset="0"/>
                <a:hlinkClick r:id="rId7"/>
              </a:rPr>
              <a:t> source control tools</a:t>
            </a:r>
            <a:endParaRPr lang="en-US">
              <a:solidFill>
                <a:schemeClr val="tx1"/>
              </a:solidFill>
              <a:latin typeface="Segoe UI Light" pitchFamily="34" charset="0"/>
            </a:endParaRPr>
          </a:p>
        </p:txBody>
      </p:sp>
      <p:sp>
        <p:nvSpPr>
          <p:cNvPr id="3" name="Title 2"/>
          <p:cNvSpPr>
            <a:spLocks noGrp="1"/>
          </p:cNvSpPr>
          <p:nvPr>
            <p:ph type="title"/>
          </p:nvPr>
        </p:nvSpPr>
        <p:spPr/>
        <p:txBody>
          <a:bodyPr/>
          <a:lstStyle/>
          <a:p>
            <a:r>
              <a:rPr lang="en-US" dirty="0"/>
              <a:t>Other useful tools for development</a:t>
            </a:r>
          </a:p>
        </p:txBody>
      </p:sp>
      <p:pic>
        <p:nvPicPr>
          <p:cNvPr id="9" name="Picture 4" descr="Image result for fiddler web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2573" y="579582"/>
            <a:ext cx="2705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postman logo chr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772" y="1707206"/>
            <a:ext cx="1210474" cy="1210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9012" y="2817670"/>
            <a:ext cx="1206468" cy="1206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oh my zsh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508" y="3431678"/>
            <a:ext cx="1184921" cy="11849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ttps://git-scm.com/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42573" y="4767751"/>
            <a:ext cx="2059347" cy="85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38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dirty="0"/>
              <a:t>Installing needed tools and libraries to your development environment</a:t>
            </a:r>
            <a:endParaRPr lang="fi-FI" dirty="0"/>
          </a:p>
        </p:txBody>
      </p:sp>
    </p:spTree>
    <p:extLst>
      <p:ext uri="{BB962C8B-B14F-4D97-AF65-F5344CB8AC3E}">
        <p14:creationId xmlns:p14="http://schemas.microsoft.com/office/powerpoint/2010/main" val="1644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42970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Setting up your computer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925663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r>
              <a:rPr lang="en-US" kern="0">
                <a:ln>
                  <a:solidFill>
                    <a:srgbClr val="0072C6">
                      <a:alpha val="0"/>
                    </a:srgbClr>
                  </a:solidFill>
                </a:ln>
                <a:solidFill>
                  <a:srgbClr val="FFFFFF"/>
                </a:solidFill>
              </a:rPr>
              <a:t>Setting up your computer</a:t>
            </a:r>
            <a:endParaRPr lang="en-US"/>
          </a:p>
        </p:txBody>
      </p:sp>
    </p:spTree>
    <p:extLst>
      <p:ext uri="{BB962C8B-B14F-4D97-AF65-F5344CB8AC3E}">
        <p14:creationId xmlns:p14="http://schemas.microsoft.com/office/powerpoint/2010/main" val="4086167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Setting Up Your Computer Steps</a:t>
            </a:r>
          </a:p>
        </p:txBody>
      </p:sp>
      <p:grpSp>
        <p:nvGrpSpPr>
          <p:cNvPr id="4" name="Group 3">
            <a:extLst>
              <a:ext uri="{FF2B5EF4-FFF2-40B4-BE49-F238E27FC236}">
                <a16:creationId xmlns:a16="http://schemas.microsoft.com/office/drawing/2014/main" id="{821B7544-8D20-4BD1-A041-1FB1D4FA3505}"/>
              </a:ext>
            </a:extLst>
          </p:cNvPr>
          <p:cNvGrpSpPr/>
          <p:nvPr/>
        </p:nvGrpSpPr>
        <p:grpSpPr>
          <a:xfrm>
            <a:off x="1589534" y="1706376"/>
            <a:ext cx="8928993" cy="648072"/>
            <a:chOff x="822700" y="1409030"/>
            <a:chExt cx="3655126" cy="648072"/>
          </a:xfrm>
        </p:grpSpPr>
        <p:sp>
          <p:nvSpPr>
            <p:cNvPr id="5" name="Rectangle 4">
              <a:extLst>
                <a:ext uri="{FF2B5EF4-FFF2-40B4-BE49-F238E27FC236}">
                  <a16:creationId xmlns:a16="http://schemas.microsoft.com/office/drawing/2014/main" id="{7A0021D8-ABCD-40D0-BE6F-DF2489E22DD5}"/>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0EFE133D-F685-40AD-B281-A6F4D66E512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developer tools – Node.js &amp; developer editor</a:t>
              </a:r>
            </a:p>
          </p:txBody>
        </p:sp>
      </p:grpSp>
      <p:grpSp>
        <p:nvGrpSpPr>
          <p:cNvPr id="7" name="Group 6">
            <a:extLst>
              <a:ext uri="{FF2B5EF4-FFF2-40B4-BE49-F238E27FC236}">
                <a16:creationId xmlns:a16="http://schemas.microsoft.com/office/drawing/2014/main" id="{09C17ADF-869D-4A36-B177-CF5A13C72D69}"/>
              </a:ext>
            </a:extLst>
          </p:cNvPr>
          <p:cNvGrpSpPr/>
          <p:nvPr/>
        </p:nvGrpSpPr>
        <p:grpSpPr>
          <a:xfrm>
            <a:off x="1589534" y="2449326"/>
            <a:ext cx="8928993" cy="648072"/>
            <a:chOff x="822700" y="1409030"/>
            <a:chExt cx="3655126" cy="648072"/>
          </a:xfrm>
        </p:grpSpPr>
        <p:sp>
          <p:nvSpPr>
            <p:cNvPr id="8" name="Rectangle 7">
              <a:extLst>
                <a:ext uri="{FF2B5EF4-FFF2-40B4-BE49-F238E27FC236}">
                  <a16:creationId xmlns:a16="http://schemas.microsoft.com/office/drawing/2014/main" id="{CDC14D22-03E5-4DBF-880F-EFBB9AE55FE2}"/>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9B53A0B1-D39E-475C-91F8-0041F975B2FE}"/>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Yeoman and gulp</a:t>
              </a:r>
            </a:p>
          </p:txBody>
        </p:sp>
      </p:grpSp>
      <p:grpSp>
        <p:nvGrpSpPr>
          <p:cNvPr id="10" name="Group 9">
            <a:extLst>
              <a:ext uri="{FF2B5EF4-FFF2-40B4-BE49-F238E27FC236}">
                <a16:creationId xmlns:a16="http://schemas.microsoft.com/office/drawing/2014/main" id="{39274140-E58F-48A1-BA6C-A16EEFEE54F7}"/>
              </a:ext>
            </a:extLst>
          </p:cNvPr>
          <p:cNvGrpSpPr/>
          <p:nvPr/>
        </p:nvGrpSpPr>
        <p:grpSpPr>
          <a:xfrm>
            <a:off x="1589534" y="3192276"/>
            <a:ext cx="8928993" cy="648072"/>
            <a:chOff x="822700" y="1409030"/>
            <a:chExt cx="3655126" cy="648072"/>
          </a:xfrm>
        </p:grpSpPr>
        <p:sp>
          <p:nvSpPr>
            <p:cNvPr id="11" name="Rectangle 10">
              <a:extLst>
                <a:ext uri="{FF2B5EF4-FFF2-40B4-BE49-F238E27FC236}">
                  <a16:creationId xmlns:a16="http://schemas.microsoft.com/office/drawing/2014/main" id="{D6B69E1B-9B85-4C8C-AE48-C05C34D76017}"/>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2" name="Rectangle 11">
              <a:extLst>
                <a:ext uri="{FF2B5EF4-FFF2-40B4-BE49-F238E27FC236}">
                  <a16:creationId xmlns:a16="http://schemas.microsoft.com/office/drawing/2014/main" id="{31CDC53A-F2EB-4AB5-A6BD-934B5BF1DB8D}"/>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Yeoman SharePoint generator</a:t>
              </a:r>
            </a:p>
          </p:txBody>
        </p:sp>
      </p:grpSp>
      <p:grpSp>
        <p:nvGrpSpPr>
          <p:cNvPr id="15" name="Group 14">
            <a:extLst>
              <a:ext uri="{FF2B5EF4-FFF2-40B4-BE49-F238E27FC236}">
                <a16:creationId xmlns:a16="http://schemas.microsoft.com/office/drawing/2014/main" id="{1EA82AD9-FDF1-49FC-BC95-2728836B7DC4}"/>
              </a:ext>
            </a:extLst>
          </p:cNvPr>
          <p:cNvGrpSpPr/>
          <p:nvPr/>
        </p:nvGrpSpPr>
        <p:grpSpPr>
          <a:xfrm>
            <a:off x="1589534" y="3935226"/>
            <a:ext cx="8928993" cy="648072"/>
            <a:chOff x="822700" y="1409030"/>
            <a:chExt cx="3655126" cy="648072"/>
          </a:xfrm>
        </p:grpSpPr>
        <p:sp>
          <p:nvSpPr>
            <p:cNvPr id="16" name="Rectangle 15">
              <a:extLst>
                <a:ext uri="{FF2B5EF4-FFF2-40B4-BE49-F238E27FC236}">
                  <a16:creationId xmlns:a16="http://schemas.microsoft.com/office/drawing/2014/main" id="{BDC26100-3811-4CD7-BBD8-649FD300C986}"/>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a:extLst>
                <a:ext uri="{FF2B5EF4-FFF2-40B4-BE49-F238E27FC236}">
                  <a16:creationId xmlns:a16="http://schemas.microsoft.com/office/drawing/2014/main" id="{396B7839-78C6-409B-82D5-B8605056AF3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optional tools</a:t>
              </a:r>
            </a:p>
          </p:txBody>
        </p:sp>
      </p:grpSp>
    </p:spTree>
    <p:extLst>
      <p:ext uri="{BB962C8B-B14F-4D97-AF65-F5344CB8AC3E}">
        <p14:creationId xmlns:p14="http://schemas.microsoft.com/office/powerpoint/2010/main" val="39944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7037" y="4577382"/>
            <a:ext cx="11737165" cy="738664"/>
          </a:xfrm>
        </p:spPr>
        <p:txBody>
          <a:bodyPr/>
          <a:lstStyle/>
          <a:p>
            <a:r>
              <a:rPr lang="en-US"/>
              <a:t>Linux</a:t>
            </a:r>
          </a:p>
        </p:txBody>
      </p:sp>
      <p:sp>
        <p:nvSpPr>
          <p:cNvPr id="3" name="Title 2"/>
          <p:cNvSpPr>
            <a:spLocks noGrp="1"/>
          </p:cNvSpPr>
          <p:nvPr>
            <p:ph type="title"/>
          </p:nvPr>
        </p:nvSpPr>
        <p:spPr/>
        <p:txBody>
          <a:bodyPr/>
          <a:lstStyle/>
          <a:p>
            <a:r>
              <a:rPr lang="en-US"/>
              <a:t>Install developer tools – </a:t>
            </a:r>
            <a:r>
              <a:rPr lang="en-US" err="1"/>
              <a:t>NodeJS</a:t>
            </a:r>
            <a:r>
              <a:rPr lang="en-US"/>
              <a:t> and </a:t>
            </a:r>
            <a:r>
              <a:rPr lang="en-US" err="1"/>
              <a:t>npm</a:t>
            </a:r>
            <a:endParaRPr lang="en-US"/>
          </a:p>
        </p:txBody>
      </p:sp>
      <p:sp>
        <p:nvSpPr>
          <p:cNvPr id="5" name="Rectangle 2"/>
          <p:cNvSpPr>
            <a:spLocks noChangeArrowheads="1"/>
          </p:cNvSpPr>
          <p:nvPr/>
        </p:nvSpPr>
        <p:spPr bwMode="auto">
          <a:xfrm>
            <a:off x="961653" y="3872074"/>
            <a:ext cx="65"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7" name="Text Placeholder 1"/>
          <p:cNvSpPr txBox="1">
            <a:spLocks/>
          </p:cNvSpPr>
          <p:nvPr/>
        </p:nvSpPr>
        <p:spPr>
          <a:xfrm>
            <a:off x="427038" y="1365250"/>
            <a:ext cx="11887200" cy="264687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Install </a:t>
            </a:r>
            <a:r>
              <a:rPr lang="en-US" dirty="0" err="1">
                <a:hlinkClick r:id="rId2"/>
              </a:rPr>
              <a:t>NodeJS</a:t>
            </a:r>
            <a:r>
              <a:rPr lang="en-US" dirty="0"/>
              <a:t> Long Term Support (LTS) version.</a:t>
            </a:r>
          </a:p>
          <a:p>
            <a:r>
              <a:rPr lang="en-US" dirty="0"/>
              <a:t>If you are using a Mac, it is recommended you use </a:t>
            </a:r>
            <a:r>
              <a:rPr lang="en-US" dirty="0">
                <a:hlinkClick r:id="rId3"/>
              </a:rPr>
              <a:t>homebrew</a:t>
            </a:r>
            <a:r>
              <a:rPr lang="en-US" dirty="0"/>
              <a:t> to install and manage </a:t>
            </a:r>
            <a:r>
              <a:rPr lang="en-US" dirty="0" err="1"/>
              <a:t>NodeJS</a:t>
            </a:r>
            <a:r>
              <a:rPr lang="en-US" dirty="0"/>
              <a:t>.</a:t>
            </a:r>
          </a:p>
          <a:p>
            <a:r>
              <a:rPr lang="en-US" dirty="0"/>
              <a:t>make sure you are running the latest </a:t>
            </a:r>
            <a:r>
              <a:rPr lang="en-US" dirty="0" err="1"/>
              <a:t>npm</a:t>
            </a:r>
            <a:endParaRPr lang="en-US" dirty="0"/>
          </a:p>
        </p:txBody>
      </p:sp>
      <p:sp>
        <p:nvSpPr>
          <p:cNvPr id="9" name="Rectangle 2"/>
          <p:cNvSpPr>
            <a:spLocks noChangeArrowheads="1"/>
          </p:cNvSpPr>
          <p:nvPr/>
        </p:nvSpPr>
        <p:spPr bwMode="auto">
          <a:xfrm>
            <a:off x="961653" y="5100602"/>
            <a:ext cx="3816424" cy="88609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3002" rIns="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61653" y="5316046"/>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sudo npm install -g npm </a:t>
            </a:r>
          </a:p>
        </p:txBody>
      </p:sp>
      <p:sp>
        <p:nvSpPr>
          <p:cNvPr id="10" name="Rectangle 2"/>
          <p:cNvSpPr>
            <a:spLocks noChangeArrowheads="1"/>
          </p:cNvSpPr>
          <p:nvPr/>
        </p:nvSpPr>
        <p:spPr bwMode="auto">
          <a:xfrm>
            <a:off x="961653" y="3989941"/>
            <a:ext cx="9865096" cy="587441"/>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npm</a:t>
            </a:r>
          </a:p>
        </p:txBody>
      </p:sp>
    </p:spTree>
    <p:extLst>
      <p:ext uri="{BB962C8B-B14F-4D97-AF65-F5344CB8AC3E}">
        <p14:creationId xmlns:p14="http://schemas.microsoft.com/office/powerpoint/2010/main" val="12828016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Install developer tools – Code Editors</a:t>
            </a:r>
          </a:p>
        </p:txBody>
      </p:sp>
      <p:sp>
        <p:nvSpPr>
          <p:cNvPr id="7" name="Text Placeholder 1"/>
          <p:cNvSpPr txBox="1">
            <a:spLocks/>
          </p:cNvSpPr>
          <p:nvPr/>
        </p:nvSpPr>
        <p:spPr>
          <a:xfrm>
            <a:off x="427038" y="1365250"/>
            <a:ext cx="11887200" cy="276998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dirty="0">
                <a:hlinkClick r:id="rId2"/>
              </a:rPr>
              <a:t>Visual Studio Code</a:t>
            </a:r>
            <a:endParaRPr lang="pt-BR" dirty="0"/>
          </a:p>
          <a:p>
            <a:r>
              <a:rPr lang="pt-BR" dirty="0">
                <a:hlinkClick r:id="rId3"/>
              </a:rPr>
              <a:t>Sublime</a:t>
            </a:r>
            <a:endParaRPr lang="pt-BR" dirty="0"/>
          </a:p>
          <a:p>
            <a:r>
              <a:rPr lang="pt-BR" dirty="0">
                <a:hlinkClick r:id="rId4"/>
              </a:rPr>
              <a:t>Atom</a:t>
            </a:r>
            <a:endParaRPr lang="pt-BR" dirty="0"/>
          </a:p>
          <a:p>
            <a:r>
              <a:rPr lang="pt-BR" dirty="0">
                <a:hlinkClick r:id="rId5"/>
              </a:rPr>
              <a:t>Webstorm</a:t>
            </a:r>
            <a:endParaRPr lang="pt-BR" dirty="0"/>
          </a:p>
        </p:txBody>
      </p:sp>
      <p:pic>
        <p:nvPicPr>
          <p:cNvPr id="1026" name="Picture 2" descr="Image result for logo visual studio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3175" y="972269"/>
            <a:ext cx="1541201" cy="1593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ublime edi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0133" y="1769070"/>
            <a:ext cx="1363215" cy="13632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ogo atom edi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1745" y="2751708"/>
            <a:ext cx="1324059" cy="12128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ogo webstorm edit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2815" y="3281238"/>
            <a:ext cx="1556248" cy="15562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0CAD080-CD23-4FC2-82D3-DCD8F2894842}"/>
              </a:ext>
            </a:extLst>
          </p:cNvPr>
          <p:cNvSpPr/>
          <p:nvPr/>
        </p:nvSpPr>
        <p:spPr bwMode="auto">
          <a:xfrm>
            <a:off x="572953" y="4837486"/>
            <a:ext cx="4340695" cy="1386846"/>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You can freely choose which JavaScript development IDE you want to use.</a:t>
            </a:r>
          </a:p>
        </p:txBody>
      </p:sp>
    </p:spTree>
    <p:extLst>
      <p:ext uri="{BB962C8B-B14F-4D97-AF65-F5344CB8AC3E}">
        <p14:creationId xmlns:p14="http://schemas.microsoft.com/office/powerpoint/2010/main" val="1282432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Using Visual Studio 2015 or 2017?</a:t>
            </a:r>
          </a:p>
        </p:txBody>
      </p:sp>
      <p:sp>
        <p:nvSpPr>
          <p:cNvPr id="7" name="Text Placeholder 1"/>
          <p:cNvSpPr txBox="1">
            <a:spLocks/>
          </p:cNvSpPr>
          <p:nvPr/>
        </p:nvSpPr>
        <p:spPr>
          <a:xfrm>
            <a:off x="427038" y="1365250"/>
            <a:ext cx="8859837" cy="464742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 Studio does not have as native development experience as JavaScript editors</a:t>
            </a:r>
          </a:p>
          <a:p>
            <a:r>
              <a:rPr lang="en-US" dirty="0"/>
              <a:t>Visual Studio does however integrate well to enterprise development tools</a:t>
            </a:r>
          </a:p>
          <a:p>
            <a:r>
              <a:rPr lang="en-US" dirty="0"/>
              <a:t>It’s recommended to use Visual Studio 2017, if you want use Visual Studio IDE</a:t>
            </a:r>
          </a:p>
          <a:p>
            <a:pPr lvl="1"/>
            <a:r>
              <a:rPr lang="en-US" dirty="0"/>
              <a:t>Notice that VS2017 community edition is free</a:t>
            </a:r>
          </a:p>
        </p:txBody>
      </p:sp>
      <p:pic>
        <p:nvPicPr>
          <p:cNvPr id="4" name="Picture 2" descr="Image result for logo visual studio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2040" y="1365250"/>
            <a:ext cx="1901241" cy="196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6712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9688015" cy="3896451"/>
          </a:xfrm>
        </p:spPr>
        <p:txBody>
          <a:bodyPr/>
          <a:lstStyle/>
          <a:p>
            <a:r>
              <a:rPr lang="en-US" sz="3600" dirty="0">
                <a:solidFill>
                  <a:schemeClr val="tx1"/>
                </a:solidFill>
                <a:latin typeface="Segoe UI Light" pitchFamily="34" charset="0"/>
                <a:hlinkClick r:id="rId3"/>
              </a:rPr>
              <a:t>Yeoman</a:t>
            </a:r>
            <a:r>
              <a:rPr lang="en-US" sz="3600" dirty="0">
                <a:solidFill>
                  <a:schemeClr val="tx1"/>
                </a:solidFill>
                <a:latin typeface="Segoe UI Light" pitchFamily="34" charset="0"/>
              </a:rPr>
              <a:t> provides you project templates to start with your development</a:t>
            </a:r>
          </a:p>
          <a:p>
            <a:r>
              <a:rPr lang="en-US" sz="3600" dirty="0">
                <a:solidFill>
                  <a:schemeClr val="tx1"/>
                </a:solidFill>
                <a:latin typeface="Segoe UI Light" pitchFamily="34" charset="0"/>
                <a:hlinkClick r:id="rId4"/>
              </a:rPr>
              <a:t>Gulp</a:t>
            </a:r>
            <a:r>
              <a:rPr lang="en-US" sz="3600" dirty="0">
                <a:solidFill>
                  <a:schemeClr val="tx1"/>
                </a:solidFill>
                <a:latin typeface="Segoe UI Light" pitchFamily="34" charset="0"/>
              </a:rPr>
              <a:t> works as the task manager in your SharePoint Framework solution</a:t>
            </a:r>
          </a:p>
          <a:p>
            <a:r>
              <a:rPr lang="en-US" sz="3600" dirty="0">
                <a:solidFill>
                  <a:schemeClr val="tx1"/>
                </a:solidFill>
                <a:latin typeface="Segoe UI Light" pitchFamily="34" charset="0"/>
              </a:rPr>
              <a:t>SharePoint client-side development tools include a Yeoman generator for creating new SharePoint Framework solutions </a:t>
            </a:r>
            <a:endParaRPr lang="en-US" sz="3600" dirty="0"/>
          </a:p>
        </p:txBody>
      </p:sp>
      <p:sp>
        <p:nvSpPr>
          <p:cNvPr id="3" name="Title 2"/>
          <p:cNvSpPr>
            <a:spLocks noGrp="1"/>
          </p:cNvSpPr>
          <p:nvPr>
            <p:ph type="title"/>
          </p:nvPr>
        </p:nvSpPr>
        <p:spPr/>
        <p:txBody>
          <a:bodyPr/>
          <a:lstStyle/>
          <a:p>
            <a:r>
              <a:rPr lang="en-US"/>
              <a:t>Install Yeoman and gulp</a:t>
            </a:r>
          </a:p>
        </p:txBody>
      </p:sp>
      <p:sp>
        <p:nvSpPr>
          <p:cNvPr id="4" name="Rectangle 2"/>
          <p:cNvSpPr>
            <a:spLocks noChangeArrowheads="1"/>
          </p:cNvSpPr>
          <p:nvPr/>
        </p:nvSpPr>
        <p:spPr bwMode="auto">
          <a:xfrm>
            <a:off x="726157" y="5195563"/>
            <a:ext cx="878497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en-US" altLang="en-US" sz="2800" dirty="0" err="1">
                <a:solidFill>
                  <a:schemeClr val="bg1"/>
                </a:solidFill>
                <a:latin typeface="Consolas" panose="020B0609020204030204" pitchFamily="49" charset="0"/>
                <a:cs typeface="Times New Roman" panose="02020603050405020304" pitchFamily="18" charset="0"/>
              </a:rPr>
              <a:t>npm</a:t>
            </a:r>
            <a:r>
              <a:rPr lang="en-US" altLang="en-US" sz="2800" dirty="0">
                <a:solidFill>
                  <a:schemeClr val="bg1"/>
                </a:solidFill>
                <a:latin typeface="Consolas" panose="020B0609020204030204" pitchFamily="49" charset="0"/>
                <a:cs typeface="Times New Roman" panose="02020603050405020304" pitchFamily="18" charset="0"/>
              </a:rPr>
              <a:t> install -g </a:t>
            </a:r>
            <a:r>
              <a:rPr lang="en-US" altLang="en-US" sz="2800" dirty="0" err="1">
                <a:solidFill>
                  <a:schemeClr val="bg1"/>
                </a:solidFill>
                <a:latin typeface="Consolas" panose="020B0609020204030204" pitchFamily="49" charset="0"/>
                <a:cs typeface="Times New Roman" panose="02020603050405020304" pitchFamily="18" charset="0"/>
              </a:rPr>
              <a:t>yo</a:t>
            </a:r>
            <a:r>
              <a:rPr lang="en-US" altLang="en-US" sz="2800" dirty="0">
                <a:solidFill>
                  <a:schemeClr val="bg1"/>
                </a:solidFill>
                <a:latin typeface="Consolas" panose="020B0609020204030204" pitchFamily="49" charset="0"/>
                <a:cs typeface="Times New Roman" panose="02020603050405020304" pitchFamily="18" charset="0"/>
              </a:rPr>
              <a:t> gulp</a:t>
            </a:r>
          </a:p>
        </p:txBody>
      </p:sp>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10500776" y="3274618"/>
            <a:ext cx="825439" cy="185501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8113" y="962640"/>
            <a:ext cx="1930766" cy="1672642"/>
          </a:xfrm>
          <a:prstGeom prst="rect">
            <a:avLst/>
          </a:prstGeom>
        </p:spPr>
      </p:pic>
    </p:spTree>
    <p:extLst>
      <p:ext uri="{BB962C8B-B14F-4D97-AF65-F5344CB8AC3E}">
        <p14:creationId xmlns:p14="http://schemas.microsoft.com/office/powerpoint/2010/main" val="4212767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r>
              <a:rPr lang="en-US" dirty="0"/>
              <a:t>The Yeoman SharePoint Framework solution generator helps you quickly create a SharePoint client-side solution project with the right toolchain and project structure.</a:t>
            </a:r>
          </a:p>
        </p:txBody>
      </p:sp>
      <p:sp>
        <p:nvSpPr>
          <p:cNvPr id="3" name="Title 2"/>
          <p:cNvSpPr>
            <a:spLocks noGrp="1"/>
          </p:cNvSpPr>
          <p:nvPr>
            <p:ph type="title"/>
          </p:nvPr>
        </p:nvSpPr>
        <p:spPr/>
        <p:txBody>
          <a:bodyPr/>
          <a:lstStyle/>
          <a:p>
            <a:r>
              <a:rPr lang="en-US"/>
              <a:t>Install Yeoman SharePoint generator</a:t>
            </a:r>
          </a:p>
        </p:txBody>
      </p:sp>
      <p:sp>
        <p:nvSpPr>
          <p:cNvPr id="5" name="Rectangle 2"/>
          <p:cNvSpPr>
            <a:spLocks noChangeArrowheads="1"/>
          </p:cNvSpPr>
          <p:nvPr/>
        </p:nvSpPr>
        <p:spPr bwMode="auto">
          <a:xfrm>
            <a:off x="745629" y="3353246"/>
            <a:ext cx="65" cy="45520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73002" rIns="0" bIns="73002" numCol="1" anchor="ctr" anchorCtr="0" compatLnSpc="1">
            <a:prstTxWarp prst="textNoShape">
              <a:avLst/>
            </a:prstTxWarp>
            <a:spAutoFit/>
          </a:bodyPr>
          <a:lstStyle/>
          <a:p>
            <a:pPr lvl="0" defTabSz="914400" eaLnBrk="0" fontAlgn="base" hangingPunct="0">
              <a:spcBef>
                <a:spcPct val="0"/>
              </a:spcBef>
              <a:spcAft>
                <a:spcPct val="0"/>
              </a:spcAft>
            </a:pPr>
            <a:endParaRPr lang="en-US" altLang="en-US" sz="2000">
              <a:solidFill>
                <a:srgbClr val="333333"/>
              </a:solidFill>
              <a:latin typeface="Consolas" panose="020B0609020204030204" pitchFamily="49" charset="0"/>
              <a:cs typeface="Times New Roman" panose="02020603050405020304" pitchFamily="18" charset="0"/>
            </a:endParaRPr>
          </a:p>
        </p:txBody>
      </p:sp>
      <p:sp>
        <p:nvSpPr>
          <p:cNvPr id="6" name="Rectangle 2"/>
          <p:cNvSpPr>
            <a:spLocks noChangeArrowheads="1"/>
          </p:cNvSpPr>
          <p:nvPr/>
        </p:nvSpPr>
        <p:spPr bwMode="auto">
          <a:xfrm>
            <a:off x="726157" y="4138288"/>
            <a:ext cx="9419606" cy="648997"/>
          </a:xfrm>
          <a:prstGeom prst="rect">
            <a:avLst/>
          </a:prstGeom>
          <a:solidFill>
            <a:schemeClr val="tx2"/>
          </a:solidFill>
          <a:ln>
            <a:noFill/>
          </a:ln>
          <a:effectLst/>
          <a:extLst/>
        </p:spPr>
        <p:txBody>
          <a:bodyPr vert="horz" wrap="square" lIns="180000" tIns="108000" rIns="180000" bIns="108000" numCol="1" anchor="ctr" anchorCtr="0" compatLnSpc="1">
            <a:prstTxWarp prst="textNoShape">
              <a:avLst/>
            </a:prstTxWarp>
            <a:spAutoFit/>
          </a:bodyPr>
          <a:lstStyle/>
          <a:p>
            <a:pPr lvl="0" defTabSz="914400" eaLnBrk="0" fontAlgn="base" hangingPunct="0">
              <a:spcBef>
                <a:spcPct val="0"/>
              </a:spcBef>
              <a:spcAft>
                <a:spcPct val="0"/>
              </a:spcAft>
            </a:pPr>
            <a:r>
              <a:rPr lang="NN-NO" altLang="EN-US" sz="2800" dirty="0">
                <a:solidFill>
                  <a:schemeClr val="bg1"/>
                </a:solidFill>
                <a:latin typeface="Consolas" panose="020B0609020204030204" pitchFamily="49" charset="0"/>
                <a:cs typeface="Times New Roman" panose="02020603050405020304" pitchFamily="18" charset="0"/>
              </a:rPr>
              <a:t>npm install -g @microsoft/generator-sharepoint</a:t>
            </a:r>
          </a:p>
        </p:txBody>
      </p:sp>
    </p:spTree>
    <p:extLst>
      <p:ext uri="{BB962C8B-B14F-4D97-AF65-F5344CB8AC3E}">
        <p14:creationId xmlns:p14="http://schemas.microsoft.com/office/powerpoint/2010/main" val="788063002"/>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F0D774-720F-4E16-97F6-073ECDCD9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TotalTime>
  <Words>741</Words>
  <Application>Microsoft Office PowerPoint</Application>
  <PresentationFormat>Custom</PresentationFormat>
  <Paragraphs>132</Paragraphs>
  <Slides>15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Consolas</vt:lpstr>
      <vt:lpstr>Segoe UI</vt:lpstr>
      <vt:lpstr>Segoe UI Light</vt:lpstr>
      <vt:lpstr>Times New Roman</vt:lpstr>
      <vt:lpstr>Wingdings</vt:lpstr>
      <vt:lpstr>5-30719_SharePoint_Team_Template_Light</vt:lpstr>
      <vt:lpstr>Getting started with SharePoint Framework</vt:lpstr>
      <vt:lpstr>Agenda</vt:lpstr>
      <vt:lpstr>Setting up your computer</vt:lpstr>
      <vt:lpstr>Setting Up Your Computer Steps</vt:lpstr>
      <vt:lpstr>Install developer tools – NodeJS and npm</vt:lpstr>
      <vt:lpstr>Install developer tools – Code Editors</vt:lpstr>
      <vt:lpstr>Using Visual Studio 2015 or 2017?</vt:lpstr>
      <vt:lpstr>Install Yeoman and gulp</vt:lpstr>
      <vt:lpstr>Install Yeoman SharePoint generator</vt:lpstr>
      <vt:lpstr>Other useful tools for development</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Eric Overfield</cp:lastModifiedBy>
  <cp:revision>16</cp:revision>
  <dcterms:modified xsi:type="dcterms:W3CDTF">2017-10-16T01:49:59Z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